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3" r:id="rId6"/>
    <p:sldId id="267" r:id="rId7"/>
    <p:sldId id="270" r:id="rId8"/>
    <p:sldId id="268" r:id="rId9"/>
    <p:sldId id="264" r:id="rId10"/>
    <p:sldId id="261" r:id="rId11"/>
    <p:sldId id="274" r:id="rId12"/>
    <p:sldId id="272" r:id="rId13"/>
    <p:sldId id="273" r:id="rId14"/>
    <p:sldId id="271" r:id="rId15"/>
    <p:sldId id="262" r:id="rId16"/>
    <p:sldId id="265" r:id="rId17"/>
    <p:sldId id="266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-2064" y="-12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400" dirty="0"/>
              <a:t>Отношение педагогов к введению ДО</a:t>
            </a:r>
          </a:p>
        </c:rich>
      </c:tx>
      <c:layout>
        <c:manualLayout>
          <c:xMode val="edge"/>
          <c:yMode val="edge"/>
          <c:x val="5.0144029990242034E-2"/>
          <c:y val="3.658720469869550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Отношение педагогов к введению ДО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E60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en-US" sz="2800" b="1"/>
                      <a:t>92,40%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Не вызывает трудностей</c:v>
                </c:pt>
                <c:pt idx="1">
                  <c:v>Сложнее традиционного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7.3999999999999996E-2</c:v>
                </c:pt>
                <c:pt idx="1">
                  <c:v>0.92400000000000004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430923974670938"/>
          <c:y val="0.23933012625647693"/>
          <c:w val="0.35105592412955045"/>
          <c:h val="0.45459206058686752"/>
        </c:manualLayout>
      </c:layout>
      <c:overlay val="0"/>
      <c:txPr>
        <a:bodyPr/>
        <a:lstStyle/>
        <a:p>
          <a:pPr>
            <a:defRPr sz="2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Эмоциональное состояние учителя в условиях введения ДО</a:t>
            </a:r>
          </a:p>
        </c:rich>
      </c:tx>
      <c:layout>
        <c:manualLayout>
          <c:xMode val="edge"/>
          <c:yMode val="edge"/>
          <c:x val="0.13031575436259732"/>
          <c:y val="4.190141193590539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737922643921484"/>
          <c:y val="0.19583740858914298"/>
          <c:w val="0.39208635058056757"/>
          <c:h val="0.8516841705421581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Эмоциональное состояние учителя в условиях введения ДО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explosion val="1"/>
            <c:spPr>
              <a:solidFill>
                <a:srgbClr val="E60000"/>
              </a:solidFill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Не изменилось</c:v>
                </c:pt>
                <c:pt idx="1">
                  <c:v>Появилось чувство тревожности</c:v>
                </c:pt>
                <c:pt idx="2">
                  <c:v>Улучшилось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0.55500000000000005</c:v>
                </c:pt>
                <c:pt idx="1">
                  <c:v>0.28999999999999998</c:v>
                </c:pt>
                <c:pt idx="2" formatCode="0.00%">
                  <c:v>0.155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809966462816493"/>
          <c:y val="0.28691754984526552"/>
          <c:w val="0.33861040554822269"/>
          <c:h val="0.51623351062874723"/>
        </c:manualLayout>
      </c:layout>
      <c:overlay val="0"/>
      <c:txPr>
        <a:bodyPr/>
        <a:lstStyle/>
        <a:p>
          <a:pPr>
            <a:defRPr sz="2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31355-A83C-471C-A482-9E0FF906FA65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1080F-5ADA-4D31-8BD8-C7188397C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6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BF84DF-22D0-4396-B119-5D39F44320E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66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BF84DF-22D0-4396-B119-5D39F44320E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21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34CF751-74E6-4943-B5C8-70CF95FC15E8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965C18-F8D1-4722-A63B-BD74E3DE0EA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so.ru/ioso/senatus/" TargetMode="External"/><Relationship Id="rId2" Type="http://schemas.openxmlformats.org/officeDocument/2006/relationships/hyperlink" Target="http://www.e-joe.ru/sod/97/4_97/st096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du.ru/index.php?page_id=196&amp;op=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6095999" cy="463005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деятельности педагога в условиях дистанционного обучения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9543" y="2336801"/>
            <a:ext cx="4862286" cy="3788228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/>
              <a:t>Выполнила слушатель  </a:t>
            </a:r>
            <a:r>
              <a:rPr lang="ru-RU" b="1" dirty="0"/>
              <a:t>КПК по </a:t>
            </a:r>
            <a:r>
              <a:rPr lang="ru-RU" b="1" dirty="0" smtClean="0"/>
              <a:t>ДПП «Наставник </a:t>
            </a:r>
            <a:r>
              <a:rPr lang="ru-RU" b="1" dirty="0"/>
              <a:t>молодого педагога»,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b="1" dirty="0"/>
              <a:t>учитель  русского языка и </a:t>
            </a:r>
            <a:r>
              <a:rPr lang="ru-RU" b="1" dirty="0" smtClean="0"/>
              <a:t>литературы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/>
              <a:t> МКОУ </a:t>
            </a:r>
            <a:r>
              <a:rPr lang="ru-RU" b="1" dirty="0"/>
              <a:t>«</a:t>
            </a:r>
            <a:r>
              <a:rPr lang="ru-RU" b="1" dirty="0" err="1"/>
              <a:t>Суджанская</a:t>
            </a:r>
            <a:r>
              <a:rPr lang="ru-RU" b="1" dirty="0"/>
              <a:t> средняя общеобразовательная школа №2»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b="1" dirty="0" err="1"/>
              <a:t>Суджанского</a:t>
            </a:r>
            <a:r>
              <a:rPr lang="ru-RU" b="1" dirty="0"/>
              <a:t> района </a:t>
            </a:r>
            <a:r>
              <a:rPr lang="ru-RU" b="1" dirty="0" smtClean="0"/>
              <a:t>Курской </a:t>
            </a:r>
            <a:r>
              <a:rPr lang="ru-RU" b="1" dirty="0"/>
              <a:t>области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2800" b="1" dirty="0"/>
              <a:t>Ященко Людмила Николаевна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992493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70546"/>
              </p:ext>
            </p:extLst>
          </p:nvPr>
        </p:nvGraphicFramePr>
        <p:xfrm>
          <a:off x="856342" y="1873582"/>
          <a:ext cx="10551885" cy="4460887"/>
        </p:xfrm>
        <a:graphic>
          <a:graphicData uri="http://schemas.openxmlformats.org/drawingml/2006/table">
            <a:tbl>
              <a:tblPr>
                <a:solidFill>
                  <a:srgbClr val="F99B1C"/>
                </a:solidFill>
              </a:tblPr>
              <a:tblGrid>
                <a:gridCol w="39333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185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0013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9pPr>
                    </a:lstStyle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Формальные основания для инициации проекта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796" marR="100796" marT="50398" marB="50398" horzOverflow="overflow">
                    <a:lnL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9pPr>
                    </a:lstStyle>
                    <a:p>
                      <a:pPr marL="8255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Дистанционное обучение регламентируется действующим законодательством в сфере образования. Механизм его внедрения на государственном уровне четко прописан в Федеральных  законах, приказах правительства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796" marR="100796" marT="50398" marB="50398" horzOverflow="overflow">
                    <a:lnL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6075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9pPr>
                    </a:lstStyle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Связь с государственными программами Российской Федерации</a:t>
                      </a:r>
                    </a:p>
                  </a:txBody>
                  <a:tcPr marL="100796" marR="100796" marT="50398" marB="50398" horzOverflow="overflow">
                    <a:lnL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 Light"/>
                        </a:defRPr>
                      </a:lvl9pPr>
                    </a:lstStyle>
                    <a:p>
                      <a:pPr marL="8255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Правовые основы дистанционного обучения содержатся в действующем Законе РФ «Об образовании». В соответствии с п. 2 ст. 32 Закона РФ «Об образовании», образовательное учреждение самостоятельно в использовании и совершенствовании методик образовательного процесса и образовательных технологий, в том числе дистанционных образовательных технологий.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796" marR="100796" marT="50398" marB="50398" horzOverflow="overflow">
                    <a:lnL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1A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638629" y="677538"/>
            <a:ext cx="10987313" cy="1064175"/>
          </a:xfrm>
          <a:prstGeom prst="rect">
            <a:avLst/>
          </a:prstGeom>
        </p:spPr>
        <p:txBody>
          <a:bodyPr anchor="b"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Нормативно-правовая основа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реализации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210722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6686" y="964274"/>
            <a:ext cx="105083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ФЗ № 273 от 29 декабря 2012 года «Об образовании в Российской Федерации</a:t>
            </a:r>
            <a:r>
              <a:rPr lang="ru-RU" sz="2400" dirty="0" smtClean="0"/>
              <a:t>»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Приказ Министерства образования и науки РФ от 9 января 2014 года №2 «Об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</a:t>
            </a:r>
            <a:r>
              <a:rPr lang="ru-RU" sz="2400" dirty="0" smtClean="0"/>
              <a:t>»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Национальный проект «Образование» (Утв. Президиумом Совета при Президенте РФ по стратегическому развитию и национальным проектам, протокол №10 от 3 сентября 2018 года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0292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229" y="1481240"/>
            <a:ext cx="104938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Приказ </a:t>
            </a:r>
            <a:r>
              <a:rPr lang="ru-RU" sz="2400" dirty="0"/>
              <a:t>Министерства просвещения Российской Федерации от 17 марта 2020 года № 104 «Об организации образовательной деятельности в организациях, реализующих образовательные программы начального общего, основного общего и среднего общего образования, соответствующего дополнительного профессионального образования и дополнительные общеобразовательные программы в условиях распространения новой </a:t>
            </a:r>
            <a:r>
              <a:rPr lang="ru-RU" sz="2400" dirty="0" err="1"/>
              <a:t>коронавирусной</a:t>
            </a:r>
            <a:r>
              <a:rPr lang="ru-RU" sz="2400" dirty="0"/>
              <a:t> инфекции на территории Российской Федерации».</a:t>
            </a: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 </a:t>
            </a:r>
            <a:r>
              <a:rPr lang="ru-RU" sz="2400" dirty="0" smtClean="0"/>
              <a:t>ФЗ </a:t>
            </a:r>
            <a:r>
              <a:rPr lang="ru-RU" sz="2400" dirty="0"/>
              <a:t>от 27 мая 2020 года «О порядке дистанционного обучения в стране в случае введения режима ЧС или повышенной готовности</a:t>
            </a:r>
            <a:r>
              <a:rPr lang="ru-RU" sz="2400" dirty="0" smtClean="0"/>
              <a:t>»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70644" y="754114"/>
            <a:ext cx="68691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законодательные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274704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3989" y="1969475"/>
            <a:ext cx="1057812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Государственная </a:t>
            </a:r>
            <a:r>
              <a:rPr lang="ru-RU" sz="2400" dirty="0"/>
              <a:t>программа РФ «Развитие образования» (Утв. Постановлением Правительства РФ №1642 от 26 декабря 2017 года</a:t>
            </a:r>
            <a:r>
              <a:rPr lang="ru-RU" sz="2400" dirty="0" smtClean="0"/>
              <a:t>);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Государственная </a:t>
            </a:r>
            <a:r>
              <a:rPr lang="ru-RU" sz="2400" dirty="0"/>
              <a:t>программа «Информационное общество» (2014-2020гг) (Утв. Постановлением Правительства РФ №313 от 15 апреля 2014 года/ Ред. От 17 июня 2016 года</a:t>
            </a:r>
            <a:r>
              <a:rPr lang="ru-RU" sz="2400" dirty="0" smtClean="0"/>
              <a:t>);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Профессиональный </a:t>
            </a:r>
            <a:r>
              <a:rPr lang="ru-RU" sz="2400" dirty="0"/>
              <a:t>стандарт педагога. Утвержден приказом Министерства труда и социальной защиты Российской Федерации от 18 октября 2013 г. № 544н.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0568" y="708784"/>
            <a:ext cx="109783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Связь проектного решения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с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требованиями ФГОС, </a:t>
            </a: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 государственными программами РФ </a:t>
            </a:r>
          </a:p>
        </p:txBody>
      </p:sp>
    </p:spTree>
    <p:extLst>
      <p:ext uri="{BB962C8B-B14F-4D97-AF65-F5344CB8AC3E}">
        <p14:creationId xmlns:p14="http://schemas.microsoft.com/office/powerpoint/2010/main" val="4285774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398" y="1698577"/>
            <a:ext cx="10276115" cy="338700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3200" b="1" dirty="0" smtClean="0"/>
              <a:t>	Цель проекта - оптимизировать профессиональную деятельность педагога в </a:t>
            </a:r>
            <a:r>
              <a:rPr lang="ru-RU" sz="3200" b="1" dirty="0"/>
              <a:t>условиях дистанционного обучения путем анализа </a:t>
            </a:r>
            <a:r>
              <a:rPr lang="ru-RU" sz="3200" b="1" dirty="0" smtClean="0"/>
              <a:t>практической работы </a:t>
            </a:r>
            <a:r>
              <a:rPr lang="ru-RU" sz="3200" b="1" dirty="0"/>
              <a:t>общеобразовательного учреждения и создания </a:t>
            </a:r>
            <a:r>
              <a:rPr lang="ru-RU" sz="3200" b="1" dirty="0" smtClean="0"/>
              <a:t>общих организационных правил и рекомендаций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6498" y="711979"/>
            <a:ext cx="3918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Цель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проекта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6902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328246" y="1805353"/>
            <a:ext cx="9882554" cy="1735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charset="2"/>
              <a:buNone/>
            </a:pPr>
            <a:r>
              <a:rPr lang="ru-RU" dirty="0" smtClean="0"/>
              <a:t>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51286" y="702961"/>
            <a:ext cx="45416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проекта: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0227" y="1805353"/>
            <a:ext cx="104938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lvl="0" indent="-3420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Выявить </a:t>
            </a:r>
            <a:r>
              <a:rPr lang="ru-RU" sz="2400" dirty="0"/>
              <a:t>затруднения в профессиональной деятельности в условиях ДО на основании теоретического анализа и результатов собственной практической деятельности. </a:t>
            </a:r>
            <a:endParaRPr lang="ru-RU" sz="2400" dirty="0" smtClean="0"/>
          </a:p>
          <a:p>
            <a:pPr marL="342000" lvl="0" indent="-3420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000" lvl="0" indent="-3420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Создать инструкции и рекомендации, позволяющие преодолеть профессиональные затруднения, возникающие в процессе реализации ДО</a:t>
            </a:r>
            <a:r>
              <a:rPr lang="ru-RU" sz="2400" dirty="0" smtClean="0"/>
              <a:t>.</a:t>
            </a:r>
          </a:p>
          <a:p>
            <a:pPr marL="342000" lvl="0" indent="-3420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000" lvl="0" indent="-3420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/>
              <a:t>Сформулировать условия  успешной деятельности педагога в условиях введения дистанционного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89882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29" y="725714"/>
            <a:ext cx="10987314" cy="10908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Предполагаемые результаты реализации проекта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257" y="2104573"/>
            <a:ext cx="10464800" cy="3236686"/>
          </a:xfrm>
        </p:spPr>
        <p:txBody>
          <a:bodyPr>
            <a:normAutofit/>
          </a:bodyPr>
          <a:lstStyle/>
          <a:p>
            <a:pPr lvl="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Определен </a:t>
            </a:r>
            <a:r>
              <a:rPr lang="ru-RU" dirty="0">
                <a:solidFill>
                  <a:schemeClr val="tx1"/>
                </a:solidFill>
              </a:rPr>
              <a:t>оптимальный регламент деятельности педагога в условиях ДО. Созданы общие организационные правила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  <a:p>
            <a:pPr lvl="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Преодолены </a:t>
            </a:r>
            <a:r>
              <a:rPr lang="ru-RU" dirty="0">
                <a:solidFill>
                  <a:schemeClr val="tx1"/>
                </a:solidFill>
              </a:rPr>
              <a:t>противоречия и затруднения в дистанционной деятельности педагога. Созданы рекомендации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lvl="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  <a:p>
            <a:pPr lvl="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Повышена </a:t>
            </a:r>
            <a:r>
              <a:rPr lang="ru-RU" dirty="0">
                <a:solidFill>
                  <a:schemeClr val="tx1"/>
                </a:solidFill>
              </a:rPr>
              <a:t>профессиональная компетентность педагогов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2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467" y="1565313"/>
            <a:ext cx="10478620" cy="4617776"/>
          </a:xfrm>
        </p:spPr>
        <p:txBody>
          <a:bodyPr>
            <a:normAutofit/>
          </a:bodyPr>
          <a:lstStyle/>
          <a:p>
            <a:pPr indent="-34290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Исследование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обусловлено социальными изменениями в системе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образования</a:t>
            </a:r>
          </a:p>
          <a:p>
            <a:pPr indent="-34290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endParaRPr lang="ru-RU" sz="2400" dirty="0" smtClean="0">
              <a:solidFill>
                <a:schemeClr val="tx1"/>
              </a:solidFill>
              <a:cs typeface="Adobe Devanagari" pitchFamily="18" charset="0"/>
            </a:endParaRPr>
          </a:p>
          <a:p>
            <a:pPr indent="-34290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В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связи с чрезвычайной ситуацией возникла необходимость в масштабном преобразовании. Это выявило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проблемы,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потребовало новых законопроектов и разработки четкого регламента работы педагога в новых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условиях</a:t>
            </a:r>
          </a:p>
          <a:p>
            <a:pPr indent="-34290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endParaRPr lang="ru-RU" sz="2400" b="1" dirty="0">
              <a:solidFill>
                <a:schemeClr val="tx1"/>
              </a:solidFill>
              <a:ea typeface="Arial Unicode MS" panose="020B0604020202020204" pitchFamily="34" charset="-128"/>
              <a:cs typeface="Adobe Devanagari" pitchFamily="18" charset="0"/>
            </a:endParaRPr>
          </a:p>
          <a:p>
            <a:pPr indent="-342900" algn="just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Дистанционное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обучение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входит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в общую концепцию по оптимизации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образования, поэтому анализ </a:t>
            </a:r>
            <a:r>
              <a:rPr lang="ru-RU" sz="2400" dirty="0">
                <a:solidFill>
                  <a:schemeClr val="tx1"/>
                </a:solidFill>
                <a:cs typeface="Adobe Devanagari" pitchFamily="18" charset="0"/>
              </a:rPr>
              <a:t>результатов  работы поможет определить </a:t>
            </a:r>
            <a:r>
              <a:rPr lang="ru-RU" sz="2400" dirty="0" smtClean="0">
                <a:solidFill>
                  <a:schemeClr val="tx1"/>
                </a:solidFill>
                <a:cs typeface="Adobe Devanagari" pitchFamily="18" charset="0"/>
              </a:rPr>
              <a:t>перспективы в развитии.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29053" y="689820"/>
            <a:ext cx="61269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проекта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935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45886" y="706631"/>
            <a:ext cx="10900228" cy="652815"/>
          </a:xfrm>
          <a:prstGeom prst="rect">
            <a:avLst/>
          </a:prstGeom>
        </p:spPr>
        <p:txBody>
          <a:bodyPr anchor="b"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Предпосылки 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реализации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Times New Roman" panose="02020603050405020304" pitchFamily="18" charset="0"/>
              </a:rPr>
              <a:t>проекта</a:t>
            </a:r>
            <a:endParaRPr lang="ru-RU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3771" y="1620467"/>
            <a:ext cx="105228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Социальный </a:t>
            </a:r>
            <a:r>
              <a:rPr lang="ru-RU" sz="2400" dirty="0"/>
              <a:t>заказ правительства РФ о необходимости перехода на дистанционное обучение в условиях пандемии</a:t>
            </a:r>
            <a:r>
              <a:rPr lang="ru-RU" sz="2400" dirty="0" smtClean="0"/>
              <a:t>;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Организация </a:t>
            </a:r>
            <a:r>
              <a:rPr lang="ru-RU" sz="2400" dirty="0"/>
              <a:t>новой учебной деятельности в условиях высокой мобильности: кардинальное изменение образовательной деятельности в кратчайшие сроки</a:t>
            </a:r>
            <a:r>
              <a:rPr lang="ru-RU" sz="2400" dirty="0" smtClean="0"/>
              <a:t>;</a:t>
            </a:r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ru-RU" sz="2400" dirty="0"/>
          </a:p>
          <a:p>
            <a:pPr marL="342900" indent="-3429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ru-RU" sz="2400" dirty="0" smtClean="0"/>
              <a:t>Реализация </a:t>
            </a:r>
            <a:r>
              <a:rPr lang="ru-RU" sz="2400" dirty="0"/>
              <a:t>Федеральных государственных образовательных стандартов образования, индивидуализация и дифференциация образовательного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3602504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2801" y="1496339"/>
            <a:ext cx="10566399" cy="3177262"/>
          </a:xfrm>
        </p:spPr>
        <p:txBody>
          <a:bodyPr/>
          <a:lstStyle/>
          <a:p>
            <a:pPr marL="68580" indent="0" algn="just">
              <a:buNone/>
            </a:pPr>
            <a:r>
              <a:rPr lang="ru-RU" sz="3200" b="1" dirty="0" smtClean="0"/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3771" y="1553027"/>
            <a:ext cx="105518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just">
              <a:buNone/>
            </a:pPr>
            <a:r>
              <a:rPr lang="ru-RU" dirty="0"/>
              <a:t>	</a:t>
            </a:r>
            <a:r>
              <a:rPr lang="ru-RU" sz="2800" dirty="0"/>
              <a:t>Учитель - важнейший системообразующий компонент обучения. Правильная организация профессиональной деятельности педагога в условиях дистанционного обучения является залогом успешности работы образовательных учреждений в новом формате.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7657" y="702970"/>
            <a:ext cx="10769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>
              <a:spcAft>
                <a:spcPts val="0"/>
              </a:spcAft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Идея проекта</a:t>
            </a:r>
            <a:endParaRPr lang="ru-RU" sz="36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5775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2802" y="4046540"/>
            <a:ext cx="30189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 </a:t>
            </a:r>
            <a:r>
              <a:rPr lang="ru-RU" sz="2000" dirty="0"/>
              <a:t>опросе </a:t>
            </a:r>
            <a:r>
              <a:rPr lang="ru-RU" sz="2000" dirty="0" smtClean="0"/>
              <a:t>приняли </a:t>
            </a:r>
            <a:r>
              <a:rPr lang="ru-RU" sz="2000" dirty="0"/>
              <a:t>участие 27 педагогов школы разных специальностей. Доля педагогов ОУ, включенных в опрос, составила 51%.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8629" y="707795"/>
            <a:ext cx="10943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опросов и анкетирования педагогов ОУ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616342203"/>
              </p:ext>
            </p:extLst>
          </p:nvPr>
        </p:nvGraphicFramePr>
        <p:xfrm>
          <a:off x="2830286" y="1332613"/>
          <a:ext cx="8548914" cy="496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929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40299553"/>
              </p:ext>
            </p:extLst>
          </p:nvPr>
        </p:nvGraphicFramePr>
        <p:xfrm>
          <a:off x="1349828" y="1199287"/>
          <a:ext cx="9521372" cy="506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38629" y="707795"/>
            <a:ext cx="10943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опросов и анкетирования педагогов ОУ</a:t>
            </a:r>
          </a:p>
        </p:txBody>
      </p:sp>
    </p:spTree>
    <p:extLst>
      <p:ext uri="{BB962C8B-B14F-4D97-AF65-F5344CB8AC3E}">
        <p14:creationId xmlns:p14="http://schemas.microsoft.com/office/powerpoint/2010/main" val="296601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143" y="695569"/>
            <a:ext cx="10885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Трудности педагогов в условиях ДО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917734"/>
              </p:ext>
            </p:extLst>
          </p:nvPr>
        </p:nvGraphicFramePr>
        <p:xfrm>
          <a:off x="653143" y="1407885"/>
          <a:ext cx="10885714" cy="4983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37421"/>
                <a:gridCol w="1929042"/>
                <a:gridCol w="2219251"/>
              </a:tblGrid>
              <a:tr h="6676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Разновидности затруднений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учителей (27)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Процентное соотношение (%)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64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расширении аспектов деятельности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отборе необходимого инструментария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планировании педагогической деятельности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построении индивидуального плана обучения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управлении образовательным процессом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0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отслеживании результатов освоения образовательного процесса  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выборе формы оценки, определение критериев проверки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1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Трудности психологического характера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4970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8EE5AD83-6827-46B7-BFCD-15AADAE0211B}"/>
              </a:ext>
            </a:extLst>
          </p:cNvPr>
          <p:cNvGrpSpPr/>
          <p:nvPr/>
        </p:nvGrpSpPr>
        <p:grpSpPr>
          <a:xfrm>
            <a:off x="711200" y="1422401"/>
            <a:ext cx="10653486" cy="4804229"/>
            <a:chOff x="1771402" y="3090970"/>
            <a:chExt cx="6617022" cy="3528230"/>
          </a:xfrm>
          <a:solidFill>
            <a:srgbClr val="D8DCE5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27A3BB45-5483-4645-83F0-3018BCEE5238}"/>
                </a:ext>
              </a:extLst>
            </p:cNvPr>
            <p:cNvSpPr/>
            <p:nvPr/>
          </p:nvSpPr>
          <p:spPr>
            <a:xfrm>
              <a:off x="1771402" y="3090970"/>
              <a:ext cx="2650415" cy="14401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</a:rPr>
                <a:t>Практический опыт работы в условиях дистанционного обучения в соответствии с социальным заказом</a:t>
              </a:r>
            </a:p>
            <a:p>
              <a:pPr algn="ctr"/>
              <a:r>
                <a:rPr lang="ru-RU" sz="2000" dirty="0" smtClean="0">
                  <a:solidFill>
                    <a:schemeClr val="tx1"/>
                  </a:solidFill>
                </a:rPr>
                <a:t>Правительства РФ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D8ECA644-4DBA-4625-AFB4-A3B243873548}"/>
                </a:ext>
              </a:extLst>
            </p:cNvPr>
            <p:cNvSpPr/>
            <p:nvPr/>
          </p:nvSpPr>
          <p:spPr>
            <a:xfrm>
              <a:off x="5724128" y="3106850"/>
              <a:ext cx="2664296" cy="14401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395" b="1" dirty="0" smtClean="0">
                  <a:solidFill>
                    <a:srgbClr val="157535"/>
                  </a:solidFill>
                </a:rPr>
                <a:t>Организация учебной деятельности в условиях высокой мобильности</a:t>
              </a:r>
            </a:p>
            <a:p>
              <a:pPr algn="ctr"/>
              <a:r>
                <a:rPr lang="ru-RU" sz="2395" b="1" dirty="0" smtClean="0">
                  <a:solidFill>
                    <a:srgbClr val="157535"/>
                  </a:solidFill>
                </a:rPr>
                <a:t>Отсутствие общих организационных правил</a:t>
              </a:r>
              <a:endParaRPr lang="ru-RU" sz="2395" b="1" dirty="0">
                <a:solidFill>
                  <a:srgbClr val="157535"/>
                </a:solidFill>
              </a:endParaRPr>
            </a:p>
          </p:txBody>
        </p:sp>
        <p:cxnSp>
          <p:nvCxnSpPr>
            <p:cNvPr id="14" name="Прямая со стрелкой 13">
              <a:extLst>
                <a:ext uri="{FF2B5EF4-FFF2-40B4-BE49-F238E27FC236}">
                  <a16:creationId xmlns="" xmlns:a16="http://schemas.microsoft.com/office/drawing/2014/main" id="{B1207349-E3D7-4839-BAE8-149E42E9A432}"/>
                </a:ext>
              </a:extLst>
            </p:cNvPr>
            <p:cNvCxnSpPr/>
            <p:nvPr/>
          </p:nvCxnSpPr>
          <p:spPr>
            <a:xfrm>
              <a:off x="4518325" y="3701287"/>
              <a:ext cx="1008112" cy="0"/>
            </a:xfrm>
            <a:prstGeom prst="straightConnector1">
              <a:avLst/>
            </a:prstGeom>
            <a:grpFill/>
            <a:ln w="920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Скругленный прямоугольник 5">
              <a:extLst>
                <a:ext uri="{FF2B5EF4-FFF2-40B4-BE49-F238E27FC236}">
                  <a16:creationId xmlns="" xmlns:a16="http://schemas.microsoft.com/office/drawing/2014/main" id="{00E32809-4373-44B6-B4D1-F574CC20C476}"/>
                </a:ext>
              </a:extLst>
            </p:cNvPr>
            <p:cNvSpPr/>
            <p:nvPr/>
          </p:nvSpPr>
          <p:spPr>
            <a:xfrm>
              <a:off x="2197052" y="5254818"/>
              <a:ext cx="5904656" cy="136438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52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6" name="Стрелка вниз 7">
              <a:extLst>
                <a:ext uri="{FF2B5EF4-FFF2-40B4-BE49-F238E27FC236}">
                  <a16:creationId xmlns="" xmlns:a16="http://schemas.microsoft.com/office/drawing/2014/main" id="{91AAE1DD-6133-4345-9A8D-6C90FE04F79F}"/>
                </a:ext>
              </a:extLst>
            </p:cNvPr>
            <p:cNvSpPr/>
            <p:nvPr/>
          </p:nvSpPr>
          <p:spPr>
            <a:xfrm>
              <a:off x="3347864" y="4634318"/>
              <a:ext cx="3312368" cy="595135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843315" y="4722317"/>
            <a:ext cx="87811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Четкое пошаговое планирование деятельности способствует повышению уровня готовности к </a:t>
            </a:r>
            <a:r>
              <a:rPr lang="ru-RU" sz="2000" dirty="0" smtClean="0"/>
              <a:t>дистанционному обучению, </a:t>
            </a:r>
            <a:r>
              <a:rPr lang="ru-RU" sz="2000" dirty="0"/>
              <a:t>преодолению затруднений в работе педагогов дистанционного </a:t>
            </a:r>
            <a:r>
              <a:rPr lang="ru-RU" sz="2000" dirty="0" smtClean="0"/>
              <a:t>обучения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8629" y="722309"/>
            <a:ext cx="10943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213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7657" y="702970"/>
            <a:ext cx="10769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>
              <a:spcAft>
                <a:spcPts val="0"/>
              </a:spcAft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Выявление проблемы</a:t>
            </a:r>
            <a:endParaRPr lang="ru-RU" sz="36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5541" y="1363289"/>
            <a:ext cx="1048657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400" dirty="0" smtClean="0"/>
              <a:t>Национальное </a:t>
            </a:r>
            <a:r>
              <a:rPr lang="ru-RU" sz="2400" dirty="0"/>
              <a:t>агентство финансовых исследований (НАФИ) выявило следующее: две трети российских школьных учителей (68%) считают, что система школьного образования не готова к переходу на дистанционное обучение, 24% полагают, что школы к переходу готовы</a:t>
            </a:r>
            <a:r>
              <a:rPr lang="ru-RU" sz="2400" dirty="0" smtClean="0"/>
              <a:t>.</a:t>
            </a:r>
          </a:p>
          <a:p>
            <a:pPr indent="450215" algn="just">
              <a:lnSpc>
                <a:spcPct val="150000"/>
              </a:lnSpc>
            </a:pPr>
            <a:r>
              <a:rPr lang="ru-RU" sz="2400" dirty="0" smtClean="0"/>
              <a:t>Дистанционное </a:t>
            </a:r>
            <a:r>
              <a:rPr lang="ru-RU" sz="2400" dirty="0"/>
              <a:t>обучение не может осуществляться без сформированных законодательных, материальных, методологических условий профессиональной деятельности и сформированных компетенций педагога и школьников.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562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13" y="702269"/>
            <a:ext cx="10929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Формулировка проблемы</a:t>
            </a:r>
            <a:endParaRPr lang="ru-RU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5449" y="1659600"/>
            <a:ext cx="10546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400" dirty="0" smtClean="0"/>
              <a:t>Оптимизация образовательного процесса </a:t>
            </a:r>
            <a:r>
              <a:rPr lang="ru-RU" sz="2400" dirty="0"/>
              <a:t>в связи с переходом на дистанционное обучение согласно законодательству РФ в сфере образования и социальному заказу при сохранении качества </a:t>
            </a:r>
            <a:r>
              <a:rPr lang="ru-RU" sz="2400" dirty="0" smtClean="0"/>
              <a:t>образования требует четких рекомендаций и общих организационных правил, направленных </a:t>
            </a:r>
            <a:r>
              <a:rPr lang="ru-RU" sz="2400" dirty="0"/>
              <a:t>на </a:t>
            </a:r>
            <a:r>
              <a:rPr lang="ru-RU" sz="2400" dirty="0" smtClean="0"/>
              <a:t> </a:t>
            </a:r>
            <a:r>
              <a:rPr lang="ru-RU" sz="2400" dirty="0"/>
              <a:t>устранение </a:t>
            </a:r>
            <a:r>
              <a:rPr lang="ru-RU" sz="2400" dirty="0" smtClean="0"/>
              <a:t>трудностей и разрешение </a:t>
            </a:r>
            <a:r>
              <a:rPr lang="ru-RU" sz="2400" dirty="0"/>
              <a:t>противоречий.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800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13" y="716783"/>
            <a:ext cx="1092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организационные правила ДО</a:t>
            </a:r>
            <a:endParaRPr lang="ru-RU" sz="36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4744" y="1551177"/>
            <a:ext cx="104793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Задания дистанционного урока выкладывайте в соответствии с расписанием в определенное время с обязательным указанием срока (</a:t>
            </a:r>
            <a:r>
              <a:rPr lang="ru-RU" sz="2400" dirty="0" err="1"/>
              <a:t>дедлайна</a:t>
            </a:r>
            <a:r>
              <a:rPr lang="ru-RU" sz="2400" dirty="0"/>
              <a:t>) их выполнения.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Расписание корректируйте: 3–4 предмета в один день (нагрузка на ученика в </a:t>
            </a:r>
            <a:r>
              <a:rPr lang="ru-RU" sz="2400" dirty="0" err="1"/>
              <a:t>дистанте</a:t>
            </a:r>
            <a:r>
              <a:rPr lang="ru-RU" sz="2400" dirty="0"/>
              <a:t> увеличивается).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Установите единую платформу для публикации учебных материалов и сбора выполненных заданий. 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Создайте оптимальные условия для обучения и сопровождения учащихся в достижении результатов.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Проводите мониторинг участия школьников в дистанционном обучении, фиксируйте результаты в таблице единого образца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923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4744" y="1043178"/>
            <a:ext cx="104938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 smtClean="0"/>
              <a:t>Составьте  </a:t>
            </a:r>
            <a:r>
              <a:rPr lang="ru-RU" sz="2400" dirty="0"/>
              <a:t>расписание со ссылками доступа входа в цифровые «комнаты» для детей и родителей.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Создайте четкие инструкции для учителей, учеников и родителей по организации дистанционного обучения.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Используйте ограниченный набор сервисов.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Выберите единую платформу дистанционного обучения, в которой  единый документооборот; легко создавать совместные документы и работать с ними; не требуется создания дополнительных аккаунтов; много различных дополнительных сервисов, например, ментальные карты, презентации, таблицы, календари.</a:t>
            </a:r>
          </a:p>
          <a:p>
            <a:pPr marL="342900" lvl="0" indent="-34290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400" dirty="0"/>
              <a:t>Дайте время на адаптацию, установите связь со всеми участниками дистанционного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229449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13" y="678824"/>
            <a:ext cx="10929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для учителя</a:t>
            </a:r>
            <a:endParaRPr lang="ru-RU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3771" y="1446785"/>
            <a:ext cx="10464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Познакомьтесь с законодательными документами о дистанционном обучении и локальными актами.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Подготовьте справочные материалы из электронной базы данных учебного учреждения об учениках, родителях, коллегах.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Проведите мониторинг готовности учеников к переходу на дистанционное обучение.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Внесите необходимые изменения в структуру Рабочей программы. Вам необходимо создать новые Приложения.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Составьте общий план работы в соответствии с учебной нагрузкой. Разделите общий план на тематические и временные отрезки.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Спланируйте работу учеников каждого класса  по учебному предмету. Ориентируйтесь на учебные результаты, которых должны достичь ученики.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 Разработайте инструкции и памятки для обучающихся.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Установите в каждом классе связь с учениками-координаторами и родителями.</a:t>
            </a:r>
          </a:p>
        </p:txBody>
      </p:sp>
    </p:spTree>
    <p:extLst>
      <p:ext uri="{BB962C8B-B14F-4D97-AF65-F5344CB8AC3E}">
        <p14:creationId xmlns:p14="http://schemas.microsoft.com/office/powerpoint/2010/main" val="3449037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3771" y="957505"/>
            <a:ext cx="105083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Создайте маршрутный лист ученика с учетом сложившейся ситуации.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Регулярно делайте рассылки об инструментах взаимодействия, расписании, сроках выполнения заданий.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Обязательным видом педагогической деятельности является рецензия, в которой учитель, обращаясь к ученику, описывает его успех, обозначает проблемы и способы их решений.</a:t>
            </a:r>
          </a:p>
          <a:p>
            <a:pPr marL="342000" lvl="1" indent="-342900" algn="just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 Определите систему оценивания работ и критерии. Дистанционное обучение предполагает способы улучшения оценки, выставленной ученику. В первую неделю всем учителям рекомендовано отказаться от оценок «неудовлетворительно» и «удовлетворительно».</a:t>
            </a:r>
          </a:p>
          <a:p>
            <a:pPr marL="342000" lvl="1" indent="-342900" algn="just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Создайте собственный журнал учета взаимодействия с учеником.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Непрерывно повышайте свою профессиональную компетентность.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 Завершая дистанционный курс обучения, сделайте краткий анализ работы ученика.</a:t>
            </a:r>
          </a:p>
          <a:p>
            <a:pPr marL="342000" lvl="1" indent="-342900" algn="just" fontAlgn="base"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ru-RU" sz="2000" dirty="0"/>
              <a:t>Направьте благодарность за сотрудничество в условиях дистанционного обучения в адрес учеников, родителей, коллег.</a:t>
            </a:r>
          </a:p>
        </p:txBody>
      </p:sp>
    </p:spTree>
    <p:extLst>
      <p:ext uri="{BB962C8B-B14F-4D97-AF65-F5344CB8AC3E}">
        <p14:creationId xmlns:p14="http://schemas.microsoft.com/office/powerpoint/2010/main" val="2098061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12" y="704928"/>
            <a:ext cx="10929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литературы</a:t>
            </a:r>
            <a:endParaRPr lang="ru-RU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3597" y="1409163"/>
            <a:ext cx="1057365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/>
              <a:t>Андреев А. А. К вопросу об определении понятия «дистанционное обучение» [Электронный ресурс]. Режим доступа: </a:t>
            </a:r>
            <a:r>
              <a:rPr lang="ru-RU" sz="1600" u="sng" dirty="0">
                <a:hlinkClick r:id="rId2"/>
              </a:rPr>
              <a:t>http://</a:t>
            </a:r>
            <a:r>
              <a:rPr lang="ru-RU" sz="1600" u="sng" dirty="0" smtClean="0">
                <a:hlinkClick r:id="rId2"/>
              </a:rPr>
              <a:t>www.e-joe.ru/sod/97/4_97/st096.html</a:t>
            </a:r>
            <a:endParaRPr lang="ru-RU" sz="1600" dirty="0" smtClean="0">
              <a:cs typeface="Times New Roman" pitchFamily="18" charset="0"/>
            </a:endParaRP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 smtClean="0">
                <a:cs typeface="Times New Roman" pitchFamily="18" charset="0"/>
              </a:rPr>
              <a:t>Дистанционное </a:t>
            </a:r>
            <a:r>
              <a:rPr lang="ru-RU" sz="1600" dirty="0">
                <a:cs typeface="Times New Roman" pitchFamily="18" charset="0"/>
              </a:rPr>
              <a:t>образование: Методические материалы для учителей/Авт.-составитель Ю.И. </a:t>
            </a:r>
            <a:r>
              <a:rPr lang="ru-RU" sz="1600" dirty="0" err="1">
                <a:cs typeface="Times New Roman" pitchFamily="18" charset="0"/>
              </a:rPr>
              <a:t>Ловыгина</a:t>
            </a:r>
            <a:r>
              <a:rPr lang="ru-RU" sz="1600" dirty="0">
                <a:cs typeface="Times New Roman" pitchFamily="18" charset="0"/>
              </a:rPr>
              <a:t>.- СПб.: ГОУ ДПУ ЦПКС СПб «Региональный центр оценки качества образования и информационных технологий»: </a:t>
            </a:r>
            <a:r>
              <a:rPr lang="en-US" sz="1600" dirty="0">
                <a:cs typeface="Times New Roman" pitchFamily="18" charset="0"/>
              </a:rPr>
              <a:t>http</a:t>
            </a:r>
            <a:r>
              <a:rPr lang="ru-RU" sz="1600" dirty="0">
                <a:cs typeface="Times New Roman" pitchFamily="18" charset="0"/>
              </a:rPr>
              <a:t>//</a:t>
            </a:r>
            <a:r>
              <a:rPr lang="en-US" sz="1600" dirty="0" err="1">
                <a:cs typeface="Times New Roman" pitchFamily="18" charset="0"/>
              </a:rPr>
              <a:t>rcokoit</a:t>
            </a:r>
            <a:r>
              <a:rPr lang="ru-RU" sz="1600" dirty="0">
                <a:cs typeface="Times New Roman" pitchFamily="18" charset="0"/>
              </a:rPr>
              <a:t>/</a:t>
            </a:r>
            <a:r>
              <a:rPr lang="en-US" sz="1600" dirty="0" err="1">
                <a:cs typeface="Times New Roman" pitchFamily="18" charset="0"/>
              </a:rPr>
              <a:t>ru</a:t>
            </a:r>
            <a:r>
              <a:rPr lang="ru-RU" sz="1600" dirty="0">
                <a:cs typeface="Times New Roman" pitchFamily="18" charset="0"/>
              </a:rPr>
              <a:t>/</a:t>
            </a:r>
            <a:r>
              <a:rPr lang="en-US" sz="1600" dirty="0">
                <a:cs typeface="Times New Roman" pitchFamily="18" charset="0"/>
              </a:rPr>
              <a:t>library</a:t>
            </a:r>
            <a:r>
              <a:rPr lang="ru-RU" sz="1600" dirty="0">
                <a:cs typeface="Times New Roman" pitchFamily="18" charset="0"/>
              </a:rPr>
              <a:t>.</a:t>
            </a:r>
            <a:r>
              <a:rPr lang="en-US" sz="1600" dirty="0" err="1">
                <a:cs typeface="Times New Roman" pitchFamily="18" charset="0"/>
              </a:rPr>
              <a:t>htm</a:t>
            </a:r>
            <a:endParaRPr lang="ru-RU" sz="1600" dirty="0">
              <a:cs typeface="Times New Roman" pitchFamily="18" charset="0"/>
            </a:endParaRP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>
                <a:cs typeface="Times New Roman" pitchFamily="18" charset="0"/>
              </a:rPr>
              <a:t>Ибрагимов И. М. Информационные технологии и средства дистанционного обучения: Учеб. пособие для студентов высших учебных заведений / Под ред. А. Н. Ковшова. М.: Издательский центр «Академия», 2005.</a:t>
            </a: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>
                <a:cs typeface="Times New Roman" pitchFamily="18" charset="0"/>
              </a:rPr>
              <a:t>Овсянников В. И. Дистанционное образование в России: постановка проблемы и опыт организации. М.: РИЦ «Альфа»; МГОПУ им. Шолохова, 2001.</a:t>
            </a: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 err="1">
                <a:cs typeface="Times New Roman" pitchFamily="18" charset="0"/>
              </a:rPr>
              <a:t>Полат</a:t>
            </a:r>
            <a:r>
              <a:rPr lang="ru-RU" sz="1600" dirty="0">
                <a:cs typeface="Times New Roman" pitchFamily="18" charset="0"/>
              </a:rPr>
              <a:t> Е. С., </a:t>
            </a:r>
            <a:r>
              <a:rPr lang="ru-RU" sz="1600" dirty="0" err="1">
                <a:cs typeface="Times New Roman" pitchFamily="18" charset="0"/>
              </a:rPr>
              <a:t>Бухаркина</a:t>
            </a:r>
            <a:r>
              <a:rPr lang="ru-RU" sz="1600" dirty="0">
                <a:cs typeface="Times New Roman" pitchFamily="18" charset="0"/>
              </a:rPr>
              <a:t> М. Ю., Моисеева М. В. Теория и практика дистанционного обучения: Учеб. пособие для студентов высших педагогических учебных заведений / Под ред. Е. С. </a:t>
            </a:r>
            <a:r>
              <a:rPr lang="ru-RU" sz="1600" dirty="0" err="1">
                <a:cs typeface="Times New Roman" pitchFamily="18" charset="0"/>
              </a:rPr>
              <a:t>Полат</a:t>
            </a:r>
            <a:r>
              <a:rPr lang="ru-RU" sz="1600" dirty="0">
                <a:cs typeface="Times New Roman" pitchFamily="18" charset="0"/>
              </a:rPr>
              <a:t>. М.: Издатель </a:t>
            </a:r>
            <a:r>
              <a:rPr lang="ru-RU" sz="1600" dirty="0" err="1">
                <a:cs typeface="Times New Roman" pitchFamily="18" charset="0"/>
              </a:rPr>
              <a:t>ский</a:t>
            </a:r>
            <a:r>
              <a:rPr lang="ru-RU" sz="1600" dirty="0">
                <a:cs typeface="Times New Roman" pitchFamily="18" charset="0"/>
              </a:rPr>
              <a:t> центр «Академия», 2004.</a:t>
            </a: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 err="1">
                <a:cs typeface="Times New Roman" pitchFamily="18" charset="0"/>
              </a:rPr>
              <a:t>Полат</a:t>
            </a:r>
            <a:r>
              <a:rPr lang="ru-RU" sz="1600" dirty="0">
                <a:cs typeface="Times New Roman" pitchFamily="18" charset="0"/>
              </a:rPr>
              <a:t> Е. С. Хуторской А. В. Проблемы и перспективы дистанционного образования в средней образовательной школе: Доклад [Электронный ресурс]. Режим доступа: </a:t>
            </a:r>
            <a:r>
              <a:rPr lang="ru-RU" sz="1600" u="sng" dirty="0">
                <a:cs typeface="Times New Roman" pitchFamily="18" charset="0"/>
                <a:hlinkClick r:id="rId3"/>
              </a:rPr>
              <a:t>http://www.ioso.ru/ioso/senatus/</a:t>
            </a:r>
            <a:r>
              <a:rPr lang="ru-RU" sz="1600" dirty="0">
                <a:cs typeface="Times New Roman" pitchFamily="18" charset="0"/>
              </a:rPr>
              <a:t> meeting280900.htm</a:t>
            </a:r>
          </a:p>
          <a:p>
            <a:pPr marL="285750" lvl="0" indent="-285750"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600" dirty="0">
                <a:cs typeface="Times New Roman" pitchFamily="18" charset="0"/>
              </a:rPr>
              <a:t>Приказ </a:t>
            </a:r>
            <a:r>
              <a:rPr lang="ru-RU" sz="1600" dirty="0" err="1">
                <a:cs typeface="Times New Roman" pitchFamily="18" charset="0"/>
              </a:rPr>
              <a:t>Минобрнауки</a:t>
            </a:r>
            <a:r>
              <a:rPr lang="ru-RU" sz="1600" dirty="0">
                <a:cs typeface="Times New Roman" pitchFamily="18" charset="0"/>
              </a:rPr>
              <a:t> № 63 «Порядок разработки и использования дистанционных образовательных технологий» [Электронный ресурс]. Режим доступа: </a:t>
            </a:r>
            <a:r>
              <a:rPr lang="ru-RU" sz="1600" u="sng" dirty="0">
                <a:cs typeface="Times New Roman" pitchFamily="18" charset="0"/>
                <a:hlinkClick r:id="rId4"/>
              </a:rPr>
              <a:t>http://edu.ru/index.php?page_id=196&amp;op=</a:t>
            </a:r>
            <a:r>
              <a:rPr lang="ru-RU" sz="1600" dirty="0">
                <a:cs typeface="Times New Roman" pitchFamily="18" charset="0"/>
              </a:rPr>
              <a:t> </a:t>
            </a:r>
            <a:r>
              <a:rPr lang="ru-RU" sz="1600" dirty="0" err="1">
                <a:cs typeface="Times New Roman" pitchFamily="18" charset="0"/>
              </a:rPr>
              <a:t>doDocData&amp;dnews_id</a:t>
            </a:r>
            <a:r>
              <a:rPr lang="ru-RU" sz="1600" dirty="0">
                <a:cs typeface="Times New Roman" pitchFamily="18" charset="0"/>
              </a:rPr>
              <a:t>=77</a:t>
            </a:r>
          </a:p>
        </p:txBody>
      </p:sp>
    </p:spTree>
    <p:extLst>
      <p:ext uri="{BB962C8B-B14F-4D97-AF65-F5344CB8AC3E}">
        <p14:creationId xmlns:p14="http://schemas.microsoft.com/office/powerpoint/2010/main" val="1831139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12" y="2449795"/>
            <a:ext cx="10929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032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467</TotalTime>
  <Words>1267</Words>
  <Application>Microsoft Office PowerPoint</Application>
  <PresentationFormat>Произвольный</PresentationFormat>
  <Paragraphs>141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Остин</vt:lpstr>
      <vt:lpstr>Оптимизация деятельности педагога в условиях дистанционного 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Предполагаемые результаты реализации проекта: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Шаги по созданию проекта</dc:title>
  <dc:creator>User</dc:creator>
  <cp:lastModifiedBy>Лавриненко</cp:lastModifiedBy>
  <cp:revision>87</cp:revision>
  <dcterms:created xsi:type="dcterms:W3CDTF">2019-01-10T14:26:03Z</dcterms:created>
  <dcterms:modified xsi:type="dcterms:W3CDTF">2021-06-24T20:59:07Z</dcterms:modified>
</cp:coreProperties>
</file>